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 id="258" r:id="rId6"/>
    <p:sldId id="259" r:id="rId7"/>
    <p:sldId id="262" r:id="rId8"/>
    <p:sldId id="264" r:id="rId9"/>
    <p:sldId id="260" r:id="rId10"/>
    <p:sldId id="265" r:id="rId11"/>
    <p:sldId id="261" r:id="rId12"/>
    <p:sldId id="273" r:id="rId13"/>
    <p:sldId id="270" r:id="rId14"/>
    <p:sldId id="277" r:id="rId15"/>
    <p:sldId id="276" r:id="rId16"/>
    <p:sldId id="275" r:id="rId17"/>
    <p:sldId id="274" r:id="rId18"/>
    <p:sldId id="266" r:id="rId19"/>
  </p:sldIdLst>
  <p:sldSz cx="6119813" cy="4319588"/>
  <p:notesSz cx="6800850" cy="9807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varScale="1">
        <p:scale>
          <a:sx n="110" d="100"/>
          <a:sy n="110"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Woodward" userId="91e32f6a-e8a7-4fbc-96b7-e2619da605d1" providerId="ADAL" clId="{492F6808-7F7E-42FA-9577-5D6DDC81E9E8}"/>
    <pc:docChg chg="custSel modSld">
      <pc:chgData name="Lawrence Woodward" userId="91e32f6a-e8a7-4fbc-96b7-e2619da605d1" providerId="ADAL" clId="{492F6808-7F7E-42FA-9577-5D6DDC81E9E8}" dt="2025-12-05T14:11:53.538" v="412" actId="20577"/>
      <pc:docMkLst>
        <pc:docMk/>
      </pc:docMkLst>
      <pc:sldChg chg="modSp mod">
        <pc:chgData name="Lawrence Woodward" userId="91e32f6a-e8a7-4fbc-96b7-e2619da605d1" providerId="ADAL" clId="{492F6808-7F7E-42FA-9577-5D6DDC81E9E8}" dt="2025-12-05T14:07:52.147" v="137" actId="20577"/>
        <pc:sldMkLst>
          <pc:docMk/>
          <pc:sldMk cId="2755977508" sldId="262"/>
        </pc:sldMkLst>
        <pc:graphicFrameChg chg="modGraphic">
          <ac:chgData name="Lawrence Woodward" userId="91e32f6a-e8a7-4fbc-96b7-e2619da605d1" providerId="ADAL" clId="{492F6808-7F7E-42FA-9577-5D6DDC81E9E8}" dt="2025-12-05T14:07:52.147" v="137" actId="20577"/>
          <ac:graphicFrameMkLst>
            <pc:docMk/>
            <pc:sldMk cId="2755977508" sldId="262"/>
            <ac:graphicFrameMk id="5" creationId="{BB7A6755-CF87-7230-570A-7309BBAF653F}"/>
          </ac:graphicFrameMkLst>
        </pc:graphicFrameChg>
      </pc:sldChg>
      <pc:sldChg chg="modSp mod">
        <pc:chgData name="Lawrence Woodward" userId="91e32f6a-e8a7-4fbc-96b7-e2619da605d1" providerId="ADAL" clId="{492F6808-7F7E-42FA-9577-5D6DDC81E9E8}" dt="2025-12-05T14:11:53.538" v="412" actId="20577"/>
        <pc:sldMkLst>
          <pc:docMk/>
          <pc:sldMk cId="2212214201" sldId="264"/>
        </pc:sldMkLst>
        <pc:graphicFrameChg chg="modGraphic">
          <ac:chgData name="Lawrence Woodward" userId="91e32f6a-e8a7-4fbc-96b7-e2619da605d1" providerId="ADAL" clId="{492F6808-7F7E-42FA-9577-5D6DDC81E9E8}" dt="2025-12-05T14:11:53.538" v="412" actId="20577"/>
          <ac:graphicFrameMkLst>
            <pc:docMk/>
            <pc:sldMk cId="2212214201" sldId="264"/>
            <ac:graphicFrameMk id="5" creationId="{F9BDBC17-CD2E-90F4-A5E7-9D45B87765A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12/5/2025</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25922" y="196623"/>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Develop competition </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2790340979"/>
              </p:ext>
            </p:extLst>
          </p:nvPr>
        </p:nvGraphicFramePr>
        <p:xfrm>
          <a:off x="294842" y="694098"/>
          <a:ext cx="5530128" cy="40995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Ensure all pupils can access competition in school through regular intra school competition, as well as all pupils accessing inter competitions against other schools. Competition formats to reflect needs of pupils. See school games offer.</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Arrange LKS2 multi skills competition (intra/MAT level)</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Participate in Pavillion Dance competition. (Spring 1 – Y4 pupils)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Arrange house competition after every PE unit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Arrange as many UKS2 pupils to represent school through school games competitions and competition hosted here against other local primary schools.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Reintroduction of Competitive Netball team and league fixtures.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PE Lead is now a Specialist Teacher across the trust and aims to increase  opportunities and events for wider groups of children.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Through the introduction of new competitions and formats we predict this will increase to 100% by July 2026 for inter school competitions.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100% of all pupils will compete once again in an intra house competition at the end of relevant units and during sports day.</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100% LKS2 pupils to be accessing multi skills competition and events.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Competition formats and planning for all intra lesson level competitions, all inter competitions hosted at our school and sports day.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Competition calendar and register of participants.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Strive to ensure all pupils meet the minimum requirement in swimming.</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2141116371"/>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To provide high quality swimming and water safety lessons for pupils that do not meet national curriculum requirements after completing their core swimming lessons.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00" dirty="0">
                          <a:solidFill>
                            <a:schemeClr val="tx1"/>
                          </a:solidFill>
                          <a:latin typeface="Calibri" panose="020F0502020204030204" pitchFamily="34" charset="0"/>
                          <a:cs typeface="Calibri" panose="020F0502020204030204" pitchFamily="34" charset="0"/>
                        </a:rPr>
                        <a:t>Following our core curriculum and water safety lessons we will identify pupils for top-up swimming and make arrangements with swimming providers. </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We will use the PE and Sport Premium to fund top-up swimming. This will include the cost of transport for top-up swimming only. </a:t>
                      </a:r>
                    </a:p>
                    <a:p>
                      <a:pPr algn="l">
                        <a:lnSpc>
                          <a:spcPct val="100000"/>
                        </a:lnSpc>
                      </a:pPr>
                      <a:endParaRPr lang="en-US" sz="500" dirty="0">
                        <a:solidFill>
                          <a:schemeClr val="tx1"/>
                        </a:solidFill>
                        <a:latin typeface="Calibri" panose="020F0502020204030204" pitchFamily="34" charset="0"/>
                        <a:cs typeface="Calibri" panose="020F0502020204030204" pitchFamily="34" charset="0"/>
                      </a:endParaRPr>
                    </a:p>
                    <a:p>
                      <a:pPr algn="l">
                        <a:lnSpc>
                          <a:spcPct val="100000"/>
                        </a:lnSpc>
                      </a:pPr>
                      <a:r>
                        <a:rPr lang="en-US" sz="500" dirty="0">
                          <a:solidFill>
                            <a:schemeClr val="tx1"/>
                          </a:solidFill>
                          <a:latin typeface="Calibri" panose="020F0502020204030204" pitchFamily="34" charset="0"/>
                          <a:cs typeface="Calibri" panose="020F0502020204030204" pitchFamily="34" charset="0"/>
                        </a:rPr>
                        <a:t>Research local schools to move our swimming provider. Trial new facility in Summer 1 for 14 Y6 pupils who have not reached the standard.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Our aim is to increase the number of children achieving curriculum requirements by the end of the summer term.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At the end of year 4, </a:t>
                      </a:r>
                      <a:r>
                        <a:rPr lang="en-US" sz="600" b="0" dirty="0">
                          <a:solidFill>
                            <a:schemeClr val="tx1"/>
                          </a:solidFill>
                          <a:highlight>
                            <a:srgbClr val="FFFF00"/>
                          </a:highlight>
                          <a:latin typeface="Calibri" panose="020F0502020204030204" pitchFamily="34" charset="0"/>
                          <a:cs typeface="Calibri" panose="020F0502020204030204" pitchFamily="34" charset="0"/>
                        </a:rPr>
                        <a:t>80% </a:t>
                      </a:r>
                      <a:r>
                        <a:rPr lang="en-US" sz="600" b="0" dirty="0">
                          <a:solidFill>
                            <a:schemeClr val="tx1"/>
                          </a:solidFill>
                          <a:latin typeface="Calibri" panose="020F0502020204030204" pitchFamily="34" charset="0"/>
                          <a:cs typeface="Calibri" panose="020F0502020204030204" pitchFamily="34" charset="0"/>
                        </a:rPr>
                        <a:t>of pupils could swim 25m and use a range of strokes effectively. </a:t>
                      </a:r>
                      <a:endParaRPr lang="en-US" sz="600" b="0" dirty="0">
                        <a:solidFill>
                          <a:schemeClr val="tx1"/>
                        </a:solidFill>
                        <a:highlight>
                          <a:srgbClr val="00FF00"/>
                        </a:highligh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Swimming assessment reports and data.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b="1" i="1" dirty="0"/>
              <a:t>Remember</a:t>
            </a:r>
            <a:r>
              <a:rPr lang="en-US" sz="8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2427448748"/>
              </p:ext>
            </p:extLst>
          </p:nvPr>
        </p:nvGraphicFramePr>
        <p:xfrm>
          <a:off x="298297" y="1672070"/>
          <a:ext cx="5530128" cy="242080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highlight>
                            <a:srgbClr val="FFFF00"/>
                          </a:highlight>
                          <a:latin typeface="Calibri" panose="020F0502020204030204" pitchFamily="34" charset="0"/>
                          <a:cs typeface="Calibri" panose="020F0502020204030204" pitchFamily="34" charset="0"/>
                        </a:rPr>
                        <a:t>82</a:t>
                      </a:r>
                      <a:r>
                        <a:rPr lang="en-US" sz="700" dirty="0">
                          <a:latin typeface="Calibri" panose="020F0502020204030204" pitchFamily="34" charset="0"/>
                          <a:cs typeface="Calibri" panose="020F0502020204030204" pitchFamily="34" charset="0"/>
                        </a:rPr>
                        <a:t>% of Y6 children left being able to swim 25m or more.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 based on Swimming coaches assessment.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want this to be 100%. </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Use of external swimming coaches assessment,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highlight>
                            <a:srgbClr val="FFFF00"/>
                          </a:highlight>
                          <a:latin typeface="Calibri" panose="020F0502020204030204" pitchFamily="34" charset="0"/>
                          <a:cs typeface="Calibri" panose="020F0502020204030204" pitchFamily="34" charset="0"/>
                        </a:rPr>
                        <a:t>82</a:t>
                      </a:r>
                      <a:r>
                        <a:rPr lang="en-US" sz="700" b="0" dirty="0">
                          <a:latin typeface="Calibri" panose="020F0502020204030204" pitchFamily="34" charset="0"/>
                          <a:cs typeface="Calibri" panose="020F0502020204030204" pitchFamily="34" charset="0"/>
                        </a:rPr>
                        <a:t>% of Y6 children left being able to swim 25m or more.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b="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latin typeface="Calibri" panose="020F0502020204030204" pitchFamily="34" charset="0"/>
                          <a:cs typeface="Calibri" panose="020F0502020204030204" pitchFamily="34" charset="0"/>
                        </a:rPr>
                        <a:t>Evidence based on Swimming coaches assessment.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latin typeface="Calibri" panose="020F0502020204030204" pitchFamily="34" charset="0"/>
                          <a:cs typeface="Calibri" panose="020F0502020204030204" pitchFamily="34" charset="0"/>
                        </a:rPr>
                        <a:t>We want this to be 100%.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highlight>
                            <a:srgbClr val="FFFF00"/>
                          </a:highlight>
                          <a:latin typeface="Calibri" panose="020F0502020204030204" pitchFamily="34" charset="0"/>
                          <a:cs typeface="Calibri" panose="020F0502020204030204" pitchFamily="34" charset="0"/>
                        </a:rPr>
                        <a:t>82</a:t>
                      </a:r>
                      <a:r>
                        <a:rPr lang="en-US" sz="700" dirty="0">
                          <a:latin typeface="Calibri" panose="020F0502020204030204" pitchFamily="34" charset="0"/>
                          <a:cs typeface="Calibri" panose="020F0502020204030204" pitchFamily="34" charset="0"/>
                        </a:rPr>
                        <a:t>% of Y6 children left being able to swim 25m or more.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 based on Swimming coaches assessment.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want this to be 100%.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3193048952"/>
              </p:ext>
            </p:extLst>
          </p:nvPr>
        </p:nvGraphicFramePr>
        <p:xfrm>
          <a:off x="201820" y="631508"/>
          <a:ext cx="5530128" cy="34747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Tx/>
                        <a:buChar char="-"/>
                      </a:pPr>
                      <a:r>
                        <a:rPr lang="en-US" sz="700" dirty="0">
                          <a:latin typeface="Calibri" panose="020F0502020204030204" pitchFamily="34" charset="0"/>
                          <a:cs typeface="Calibri" panose="020F0502020204030204" pitchFamily="34" charset="0"/>
                        </a:rPr>
                        <a:t>Introduced Complete PE scheme to help teachers deliver progressive PE lessons and the pedagogy around teaching PE.</a:t>
                      </a:r>
                    </a:p>
                    <a:p>
                      <a:pPr marL="171450" indent="-171450">
                        <a:buFontTx/>
                        <a:buChar char="-"/>
                      </a:pPr>
                      <a:r>
                        <a:rPr lang="en-US" sz="700" dirty="0">
                          <a:latin typeface="Calibri" panose="020F0502020204030204" pitchFamily="34" charset="0"/>
                          <a:cs typeface="Calibri" panose="020F0502020204030204" pitchFamily="34" charset="0"/>
                        </a:rPr>
                        <a:t>Beginning to use assessment tool that can be accessed across the school and identify gaps of pupils.</a:t>
                      </a:r>
                    </a:p>
                    <a:p>
                      <a:pPr marL="171450" indent="-171450">
                        <a:buFontTx/>
                        <a:buChar char="-"/>
                      </a:pPr>
                      <a:r>
                        <a:rPr lang="en-US" sz="700" dirty="0">
                          <a:latin typeface="Calibri" panose="020F0502020204030204" pitchFamily="34" charset="0"/>
                          <a:cs typeface="Calibri" panose="020F0502020204030204" pitchFamily="34" charset="0"/>
                        </a:rPr>
                        <a:t>Videos help with staff CPD and knowledge to demonstrate skills  </a:t>
                      </a:r>
                    </a:p>
                    <a:p>
                      <a:pPr marL="171450" indent="-171450">
                        <a:buFontTx/>
                        <a:buChar char="-"/>
                      </a:pPr>
                      <a:r>
                        <a:rPr lang="en-US" sz="700" dirty="0">
                          <a:highlight>
                            <a:srgbClr val="FFFF00"/>
                          </a:highlight>
                          <a:latin typeface="Calibri" panose="020F0502020204030204" pitchFamily="34" charset="0"/>
                          <a:cs typeface="Calibri" panose="020F0502020204030204" pitchFamily="34" charset="0"/>
                        </a:rPr>
                        <a:t>Pupil voice data</a:t>
                      </a:r>
                    </a:p>
                    <a:p>
                      <a:pPr marL="171450" indent="-171450">
                        <a:buFontTx/>
                        <a:buChar char="-"/>
                      </a:pPr>
                      <a:endParaRPr lang="en-US" sz="700" dirty="0">
                        <a:latin typeface="Calibri" panose="020F0502020204030204" pitchFamily="34" charset="0"/>
                        <a:cs typeface="Calibri" panose="020F0502020204030204" pitchFamily="34" charset="0"/>
                      </a:endParaRPr>
                    </a:p>
                    <a:p>
                      <a:pPr marL="0" indent="0">
                        <a:buFontTx/>
                        <a:buNone/>
                      </a:pPr>
                      <a:endParaRPr lang="en-US" sz="700" dirty="0">
                        <a:latin typeface="Calibri" panose="020F0502020204030204" pitchFamily="34" charset="0"/>
                        <a:cs typeface="Calibri" panose="020F0502020204030204" pitchFamily="34" charset="0"/>
                      </a:endParaRPr>
                    </a:p>
                    <a:p>
                      <a:pPr marL="0" indent="0">
                        <a:buFontTx/>
                        <a:buNone/>
                      </a:pPr>
                      <a:endParaRPr lang="en-US" sz="700" dirty="0">
                        <a:latin typeface="Calibri" panose="020F0502020204030204" pitchFamily="34" charset="0"/>
                        <a:cs typeface="Calibri" panose="020F0502020204030204" pitchFamily="34" charset="0"/>
                      </a:endParaRPr>
                    </a:p>
                    <a:p>
                      <a:pPr marL="0" indent="0">
                        <a:buFontTx/>
                        <a:buNone/>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This was only introduced halfway through the year. More time is needed to embed.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More CPD sessions for staff to follow plans with agreed pedagogy (new staff)</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1591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Tx/>
                        <a:buChar char="-"/>
                      </a:pPr>
                      <a:r>
                        <a:rPr lang="en-US" sz="700" dirty="0">
                          <a:latin typeface="Calibri" panose="020F0502020204030204" pitchFamily="34" charset="0"/>
                          <a:cs typeface="Calibri" panose="020F0502020204030204" pitchFamily="34" charset="0"/>
                        </a:rPr>
                        <a:t>After school clubs include football, indoor athletics, outdoor athletics, gymnastics</a:t>
                      </a:r>
                    </a:p>
                    <a:p>
                      <a:pPr marL="171450" indent="-171450">
                        <a:buFontTx/>
                        <a:buChar char="-"/>
                      </a:pPr>
                      <a:r>
                        <a:rPr lang="en-US" sz="700" dirty="0">
                          <a:latin typeface="Calibri" panose="020F0502020204030204" pitchFamily="34" charset="0"/>
                          <a:cs typeface="Calibri" panose="020F0502020204030204" pitchFamily="34" charset="0"/>
                        </a:rPr>
                        <a:t>Sports Leaders run active and physical games every single day. These games are accessed by many pupils. 10 pupils per year group participated in active games/sports led by Sports Leaders during lunch time Monday - Friday</a:t>
                      </a:r>
                      <a:endParaRPr lang="en-US" sz="700" dirty="0">
                        <a:highlight>
                          <a:srgbClr val="FFFF00"/>
                        </a:highligh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To increase after school club offer</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Increase provision for Y3</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Find new charity to help support PP children. The charity supporting has changed. </a:t>
                      </a: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1277977639"/>
              </p:ext>
            </p:extLst>
          </p:nvPr>
        </p:nvGraphicFramePr>
        <p:xfrm>
          <a:off x="304799" y="633397"/>
          <a:ext cx="5530128" cy="409956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9114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00443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Tx/>
                        <a:buChar char="-"/>
                      </a:pPr>
                      <a:r>
                        <a:rPr lang="en-US" sz="700" dirty="0">
                          <a:latin typeface="Calibri" panose="020F0502020204030204" pitchFamily="34" charset="0"/>
                          <a:cs typeface="Calibri" panose="020F0502020204030204" pitchFamily="34" charset="0"/>
                        </a:rPr>
                        <a:t>Gymnastics competition held for parents and staff after school. This helped to increase the profile of gymnastics in the school. </a:t>
                      </a:r>
                    </a:p>
                    <a:p>
                      <a:pPr marL="171450" indent="-171450">
                        <a:buFontTx/>
                        <a:buChar char="-"/>
                      </a:pPr>
                      <a:r>
                        <a:rPr lang="en-US" sz="700" dirty="0">
                          <a:latin typeface="Calibri" panose="020F0502020204030204" pitchFamily="34" charset="0"/>
                          <a:cs typeface="Calibri" panose="020F0502020204030204" pitchFamily="34" charset="0"/>
                        </a:rPr>
                        <a:t>Football clubs where well supported by parents and carers</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To have more parent events for sports</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End of unit cerebrations</a:t>
                      </a: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61583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SEND provision taught by Sports Coach once a week – tailored PE lesson to suite their needs.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‘This Girl Can’ events held for Y5/6 girls who are less active. This helped to engage people in sports and exercise (ran by Dorset Games)</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Training of sports leaders to include all children (</a:t>
                      </a:r>
                      <a:r>
                        <a:rPr lang="en-US" sz="700" dirty="0" err="1">
                          <a:latin typeface="Calibri" panose="020F0502020204030204" pitchFamily="34" charset="0"/>
                          <a:cs typeface="Calibri" panose="020F0502020204030204" pitchFamily="34" charset="0"/>
                        </a:rPr>
                        <a:t>organised</a:t>
                      </a:r>
                      <a:r>
                        <a:rPr lang="en-US" sz="700" dirty="0">
                          <a:latin typeface="Calibri" panose="020F0502020204030204" pitchFamily="34" charset="0"/>
                          <a:cs typeface="Calibri" panose="020F0502020204030204" pitchFamily="34" charset="0"/>
                        </a:rPr>
                        <a:t> by Dorset Games)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2 SEND students reached county level football and athletic teams</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Attendance of ‘Can Do’ events for SEND children, such as football, netball, handball.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We had an A and B football team to develop as many pupils as possible in Y5 and Y6.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Some older girls still not being active at playtime – 11% girls in Y5/6.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More opportunities needed for LKS2</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700" dirty="0">
                          <a:highlight>
                            <a:srgbClr val="FFFF00"/>
                          </a:highlight>
                          <a:latin typeface="Calibri" panose="020F0502020204030204" pitchFamily="34" charset="0"/>
                          <a:cs typeface="Calibri" panose="020F0502020204030204" pitchFamily="34" charset="0"/>
                        </a:rPr>
                        <a:t>Not all pupils are active for 60 minutes a day 5 days a week (8% of pupil population)</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700" dirty="0">
                          <a:highlight>
                            <a:srgbClr val="FFFF00"/>
                          </a:highlight>
                          <a:latin typeface="Calibri" panose="020F0502020204030204" pitchFamily="34" charset="0"/>
                          <a:cs typeface="Calibri" panose="020F0502020204030204" pitchFamily="34" charset="0"/>
                        </a:rPr>
                        <a:t>More exploration needed into weekend activities</a:t>
                      </a:r>
                      <a:endParaRPr lang="en-US" sz="700" dirty="0">
                        <a:latin typeface="Calibri" panose="020F0502020204030204" pitchFamily="34" charset="0"/>
                        <a:cs typeface="Calibri" panose="020F0502020204030204" pitchFamily="34" charset="0"/>
                      </a:endParaRP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100443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highlight>
                            <a:srgbClr val="FFFF00"/>
                          </a:highlight>
                          <a:latin typeface="Calibri" panose="020F0502020204030204" pitchFamily="34" charset="0"/>
                          <a:cs typeface="Calibri" panose="020F0502020204030204" pitchFamily="34" charset="0"/>
                        </a:rPr>
                        <a:t>A and B football teams playing in Bournemouth (16 Y5 pupils and 16 Y6 pupils)</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Indoor athletics team (A and B) – they compete against other schools in Bournemouth. (35 pupils in UKS2)</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700" dirty="0">
                          <a:latin typeface="Calibri" panose="020F0502020204030204" pitchFamily="34" charset="0"/>
                          <a:cs typeface="Calibri" panose="020F0502020204030204" pitchFamily="34" charset="0"/>
                        </a:rPr>
                        <a:t>Outdoor summer athletics (A Team – Y6) and a Y3 and Y4 team for development. (15 pupils in UKS2)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 Need more dance opportunities for outdoors of school.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561646"/>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Think about specific areas of need such as </a:t>
            </a:r>
            <a:r>
              <a:rPr lang="en-US" sz="850" b="1" dirty="0">
                <a:latin typeface="Calibri" panose="020F0502020204030204" pitchFamily="34" charset="0"/>
                <a:cs typeface="Calibri" panose="020F0502020204030204" pitchFamily="34" charset="0"/>
              </a:rPr>
              <a:t>inactive girls, SEND and disadvantaged pupils</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700" i="1" dirty="0" err="1">
                <a:latin typeface="Calibri" panose="020F0502020204030204" pitchFamily="34" charset="0"/>
                <a:cs typeface="Calibri" panose="020F0502020204030204" pitchFamily="34" charset="0"/>
              </a:rPr>
              <a:t>prioritising</a:t>
            </a:r>
            <a:r>
              <a:rPr lang="en-US" sz="700" i="1" dirty="0">
                <a:latin typeface="Calibri" panose="020F0502020204030204" pitchFamily="34" charset="0"/>
                <a:cs typeface="Calibri" panose="020F0502020204030204" pitchFamily="34" charset="0"/>
              </a:rPr>
              <a:t>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00417481"/>
              </p:ext>
            </p:extLst>
          </p:nvPr>
        </p:nvGraphicFramePr>
        <p:xfrm>
          <a:off x="315269" y="2272972"/>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 </a:t>
                      </a:r>
                      <a:r>
                        <a:rPr lang="en-US" sz="700" b="0" dirty="0">
                          <a:solidFill>
                            <a:schemeClr val="accent1">
                              <a:lumMod val="75000"/>
                            </a:schemeClr>
                          </a:solidFill>
                          <a:latin typeface="Calibri" panose="020F0502020204030204" pitchFamily="34" charset="0"/>
                          <a:cs typeface="Calibri" panose="020F0502020204030204" pitchFamily="34" charset="0"/>
                        </a:rPr>
                        <a:t>At the end of year 4, 80% of pupils could swim 25m.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 </a:t>
                      </a:r>
                      <a:r>
                        <a:rPr lang="en-US" sz="700" b="0" dirty="0">
                          <a:solidFill>
                            <a:schemeClr val="accent1">
                              <a:lumMod val="75000"/>
                            </a:schemeClr>
                          </a:solidFill>
                          <a:latin typeface="Calibri" panose="020F0502020204030204" pitchFamily="34" charset="0"/>
                          <a:cs typeface="Calibri" panose="020F0502020204030204" pitchFamily="34" charset="0"/>
                        </a:rPr>
                        <a:t>At the end of year 4, 80% of pupils could use a range of strokes effectively.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 </a:t>
                      </a:r>
                      <a:r>
                        <a:rPr lang="en-US" sz="700" b="0" dirty="0">
                          <a:solidFill>
                            <a:schemeClr val="accent1">
                              <a:lumMod val="75000"/>
                            </a:schemeClr>
                          </a:solidFill>
                          <a:latin typeface="Calibri" panose="020F0502020204030204" pitchFamily="34" charset="0"/>
                          <a:cs typeface="Calibri" panose="020F0502020204030204" pitchFamily="34" charset="0"/>
                        </a:rPr>
                        <a:t>At the end of year 4, 80% of pupils could use a range of strokes effectively.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1578673352"/>
              </p:ext>
            </p:extLst>
          </p:nvPr>
        </p:nvGraphicFramePr>
        <p:xfrm>
          <a:off x="197588" y="684701"/>
          <a:ext cx="5724635" cy="2907951"/>
        </p:xfrm>
        <a:graphic>
          <a:graphicData uri="http://schemas.openxmlformats.org/drawingml/2006/table">
            <a:tbl>
              <a:tblPr firstRow="1" bandRow="1">
                <a:tableStyleId>{5C22544A-7EE6-4342-B048-85BDC9FD1C3A}</a:tableStyleId>
              </a:tblPr>
              <a:tblGrid>
                <a:gridCol w="1335584">
                  <a:extLst>
                    <a:ext uri="{9D8B030D-6E8A-4147-A177-3AD203B41FA5}">
                      <a16:colId xmlns:a16="http://schemas.microsoft.com/office/drawing/2014/main" val="1397519339"/>
                    </a:ext>
                  </a:extLst>
                </a:gridCol>
                <a:gridCol w="1569861">
                  <a:extLst>
                    <a:ext uri="{9D8B030D-6E8A-4147-A177-3AD203B41FA5}">
                      <a16:colId xmlns:a16="http://schemas.microsoft.com/office/drawing/2014/main" val="279180329"/>
                    </a:ext>
                  </a:extLst>
                </a:gridCol>
                <a:gridCol w="1408813">
                  <a:extLst>
                    <a:ext uri="{9D8B030D-6E8A-4147-A177-3AD203B41FA5}">
                      <a16:colId xmlns:a16="http://schemas.microsoft.com/office/drawing/2014/main" val="1419483341"/>
                    </a:ext>
                  </a:extLst>
                </a:gridCol>
                <a:gridCol w="1410377">
                  <a:extLst>
                    <a:ext uri="{9D8B030D-6E8A-4147-A177-3AD203B41FA5}">
                      <a16:colId xmlns:a16="http://schemas.microsoft.com/office/drawing/2014/main" val="1532179531"/>
                    </a:ext>
                  </a:extLst>
                </a:gridCol>
              </a:tblGrid>
              <a:tr h="25619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621253">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Focus on teacher training ensuring all teachers are confident to enjoy teaching High Quality Physical Education.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We have a new PE curriculum that needs to be embedded across the school with CPD,. Teachers and staff need to understand how to implement the curriculum effectively.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Teachers to be confident in assessing pupils at PE and adapt according to the needs.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Staff confidence surveys, pupils attainment data, lesson observation reviews, pupil voice.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64132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Provide in school opportunities for pupils to access multiple opportunities to be physically active and monitor external physical activity to drive physical activity levels with key focus groups.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To ensure that all pupils will be active on average 60 minutes a day, 7 days a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Key Indicator 2:</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Increasing engagement of all pupils in regular physical activity and sporting activities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Extra curricular timetable and participation data.</a:t>
                      </a:r>
                    </a:p>
                    <a:p>
                      <a:pPr algn="l">
                        <a:lnSpc>
                          <a:spcPct val="100000"/>
                        </a:lnSpc>
                      </a:pPr>
                      <a:endParaRPr lang="en-US" sz="2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Lunchtime participation data, alongside lunchtime activity plan.</a:t>
                      </a:r>
                    </a:p>
                    <a:p>
                      <a:pPr algn="l">
                        <a:lnSpc>
                          <a:spcPct val="100000"/>
                        </a:lnSpc>
                      </a:pPr>
                      <a:endParaRPr lang="en-US" sz="2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Data for all physical activity level tracked on Complete PE’s PA assessment.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49146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Provide further increase intra school competition, particularly for PP, SEND and LKS2 pupils.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Pupils accessing inter competitions against other schools. </a:t>
                      </a:r>
                      <a:endParaRPr lang="en-US" sz="600" dirty="0">
                        <a:solidFill>
                          <a:schemeClr val="tx1"/>
                        </a:solidFill>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To ensure all pupils can access competition in school and outside of school, to encourage all pupils to participate and enjoy these valuable experiences.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Key indicator 5:</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Increasing participation in competitive sport (LKS2)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Competition formats and planning for all intra lesson level competitions, all inter competitions hosted at our school and sports day. </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Competition calendar and register of participants.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17699"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B36-0064-E168-7038-3FC8704FBAB7}"/>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2969350-C89D-DCEF-42F1-FBCB2DDD41B0}"/>
              </a:ext>
            </a:extLst>
          </p:cNvPr>
          <p:cNvPicPr>
            <a:picLocks noChangeAspect="1"/>
          </p:cNvPicPr>
          <p:nvPr/>
        </p:nvPicPr>
        <p:blipFill>
          <a:blip r:embed="rId2"/>
          <a:stretch>
            <a:fillRect/>
          </a:stretch>
        </p:blipFill>
        <p:spPr>
          <a:xfrm>
            <a:off x="-16769" y="0"/>
            <a:ext cx="6166284" cy="4322536"/>
          </a:xfrm>
          <a:prstGeom prst="rect">
            <a:avLst/>
          </a:prstGeom>
        </p:spPr>
      </p:pic>
      <p:graphicFrame>
        <p:nvGraphicFramePr>
          <p:cNvPr id="2" name="Table 1">
            <a:extLst>
              <a:ext uri="{FF2B5EF4-FFF2-40B4-BE49-F238E27FC236}">
                <a16:creationId xmlns:a16="http://schemas.microsoft.com/office/drawing/2014/main" id="{225C9E27-D120-FB0E-EDFD-E98BBC05173C}"/>
              </a:ext>
            </a:extLst>
          </p:cNvPr>
          <p:cNvGraphicFramePr>
            <a:graphicFrameLocks noGrp="1"/>
          </p:cNvGraphicFramePr>
          <p:nvPr>
            <p:extLst>
              <p:ext uri="{D42A27DB-BD31-4B8C-83A1-F6EECF244321}">
                <p14:modId xmlns:p14="http://schemas.microsoft.com/office/powerpoint/2010/main" val="2273437409"/>
              </p:ext>
            </p:extLst>
          </p:nvPr>
        </p:nvGraphicFramePr>
        <p:xfrm>
          <a:off x="294842" y="839137"/>
          <a:ext cx="5530128" cy="33909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74420">
                  <a:extLst>
                    <a:ext uri="{9D8B030D-6E8A-4147-A177-3AD203B41FA5}">
                      <a16:colId xmlns:a16="http://schemas.microsoft.com/office/drawing/2014/main" val="3874769663"/>
                    </a:ext>
                  </a:extLst>
                </a:gridCol>
                <a:gridCol w="1432560">
                  <a:extLst>
                    <a:ext uri="{9D8B030D-6E8A-4147-A177-3AD203B41FA5}">
                      <a16:colId xmlns:a16="http://schemas.microsoft.com/office/drawing/2014/main" val="279180329"/>
                    </a:ext>
                  </a:extLst>
                </a:gridCol>
                <a:gridCol w="1501140">
                  <a:extLst>
                    <a:ext uri="{9D8B030D-6E8A-4147-A177-3AD203B41FA5}">
                      <a16:colId xmlns:a16="http://schemas.microsoft.com/office/drawing/2014/main" val="1419483341"/>
                    </a:ext>
                  </a:extLst>
                </a:gridCol>
                <a:gridCol w="102437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Focus on teacher training ensuring all teachers are confident to enjoy teaching High Quality Physical Education.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Quality of teaching and learning in Physical Education will be developed through Complete PE CPD for all class teachers. Support for PE leader included.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Ensure Complete PE annual membership is paid to ensure teachers can access HQ planning and supporting resources.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PE resources updated to enable HQ teaching to take place.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Pupils (8 Y6 pupils)  engage proactively with coaching and offer mentoring to 15 Y5 pupils who are disengaged in sport (Active Minds </a:t>
                      </a:r>
                      <a:r>
                        <a:rPr lang="en-US" sz="600">
                          <a:solidFill>
                            <a:schemeClr val="tx1"/>
                          </a:solidFill>
                          <a:latin typeface="Calibri" panose="020F0502020204030204" pitchFamily="34" charset="0"/>
                          <a:cs typeface="Calibri" panose="020F0502020204030204" pitchFamily="34" charset="0"/>
                        </a:rPr>
                        <a:t>Dorset)</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Confidence in July 2025 showed that 80% of teachers feel confident in teaching all areas of PE. We predict that by July 2026, 100% of staff will feel confident in teaching all areas of the curriculum.</a:t>
                      </a: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 voice data in September 2025 showed that 85% of pupils felt that PE is always fun. By July 2026, we predict that this will increase to 100%.</a:t>
                      </a: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By July 2026, we predict that 85% of KS2 will achieve ARE.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550" dirty="0">
                          <a:solidFill>
                            <a:schemeClr val="tx1"/>
                          </a:solidFill>
                          <a:latin typeface="Calibri" panose="020F0502020204030204" pitchFamily="34" charset="0"/>
                          <a:cs typeface="Calibri" panose="020F0502020204030204" pitchFamily="34" charset="0"/>
                        </a:rPr>
                        <a:t>Staff confidence surveys, pupils' attainment data, lesson observation reviews, pupil voice.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
        <p:nvSpPr>
          <p:cNvPr id="5" name="TextBox 4">
            <a:extLst>
              <a:ext uri="{FF2B5EF4-FFF2-40B4-BE49-F238E27FC236}">
                <a16:creationId xmlns:a16="http://schemas.microsoft.com/office/drawing/2014/main" id="{7C0CE318-2120-E324-9292-5A86D8597144}"/>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Tree>
    <p:extLst>
      <p:ext uri="{BB962C8B-B14F-4D97-AF65-F5344CB8AC3E}">
        <p14:creationId xmlns:p14="http://schemas.microsoft.com/office/powerpoint/2010/main" val="2070466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666B352894748A1A272754CA257C6" ma:contentTypeVersion="14" ma:contentTypeDescription="Create a new document." ma:contentTypeScope="" ma:versionID="0ac6c4bf16f63b247f2cdf0d156cbdb2">
  <xsd:schema xmlns:xsd="http://www.w3.org/2001/XMLSchema" xmlns:xs="http://www.w3.org/2001/XMLSchema" xmlns:p="http://schemas.microsoft.com/office/2006/metadata/properties" xmlns:ns2="ba2bddbf-d4bc-427b-a060-83ac073bface" xmlns:ns3="99e8f7cd-5087-41b8-a9e3-ddba1f7afc04" targetNamespace="http://schemas.microsoft.com/office/2006/metadata/properties" ma:root="true" ma:fieldsID="09ea01b5b67e4ae03c5a9f7a82292cf7" ns2:_="" ns3:_="">
    <xsd:import namespace="ba2bddbf-d4bc-427b-a060-83ac073bface"/>
    <xsd:import namespace="99e8f7cd-5087-41b8-a9e3-ddba1f7afc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bddbf-d4bc-427b-a060-83ac073bf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80cbde3-702e-43b7-8a44-58852930cd6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e8f7cd-5087-41b8-a9e3-ddba1f7afc0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5a0774-41af-46d2-9428-9093b71e7fac}" ma:internalName="TaxCatchAll" ma:showField="CatchAllData" ma:web="99e8f7cd-5087-41b8-a9e3-ddba1f7afc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e8f7cd-5087-41b8-a9e3-ddba1f7afc04" xsi:nil="true"/>
    <lcf76f155ced4ddcb4097134ff3c332f xmlns="ba2bddbf-d4bc-427b-a060-83ac073bf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0A8A17-0654-4F50-8623-8C938CA55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bddbf-d4bc-427b-a060-83ac073bface"/>
    <ds:schemaRef ds:uri="99e8f7cd-5087-41b8-a9e3-ddba1f7af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D40047-432D-4D52-9C7F-259B9B45E1F5}">
  <ds:schemaRefs>
    <ds:schemaRef ds:uri="http://schemas.microsoft.com/sharepoint/v3/contenttype/forms"/>
  </ds:schemaRefs>
</ds:datastoreItem>
</file>

<file path=customXml/itemProps3.xml><?xml version="1.0" encoding="utf-8"?>
<ds:datastoreItem xmlns:ds="http://schemas.openxmlformats.org/officeDocument/2006/customXml" ds:itemID="{CD438993-E88C-46D4-BCA7-AC9F3BD7A29B}">
  <ds:schemaRefs>
    <ds:schemaRef ds:uri="99e8f7cd-5087-41b8-a9e3-ddba1f7afc04"/>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ba2bddbf-d4bc-427b-a060-83ac073bf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353</TotalTime>
  <Words>2964</Words>
  <Application>Microsoft Office PowerPoint</Application>
  <PresentationFormat>Custom</PresentationFormat>
  <Paragraphs>413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Lawrence Woodward</cp:lastModifiedBy>
  <cp:revision>15</cp:revision>
  <cp:lastPrinted>2025-11-28T14:20:15Z</cp:lastPrinted>
  <dcterms:created xsi:type="dcterms:W3CDTF">2025-10-08T18:09:30Z</dcterms:created>
  <dcterms:modified xsi:type="dcterms:W3CDTF">2025-12-05T14:11:56Z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0x010100D17666B352894748A1A272754CA257C6</vt:lpwstr>
  </property>
  <property fmtid="{D5CDD505-2E9C-101B-9397-08002B2CF9AE}" pid="3" name="MediaServiceImageTags">
    <vt:lpwstr/>
  </property>
</Properties>
</file>